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1" r:id="rId18"/>
    <p:sldId id="272" r:id="rId19"/>
    <p:sldId id="273" r:id="rId20"/>
    <p:sldId id="274" r:id="rId21"/>
    <p:sldId id="275" r:id="rId22"/>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flickr.com/photos/michaelhooper/7876600000/" TargetMode="External"/><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flickr.com/photos/davefayram/3803310706"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t>DATA SCIENCE</a:t>
            </a:r>
          </a:p>
          <a:p>
            <a:pPr>
              <a:lnSpc>
                <a:spcPct val="70000"/>
              </a:lnSpc>
              <a:defRPr sz="4100"/>
            </a:pPr>
            <a:r>
              <a:rPr/>
              <a:t>PART </a:t>
            </a:r>
            <a:r>
              <a:t>TIME COURSE</a:t>
            </a:r>
          </a:p>
          <a:p>
            <a:pPr>
              <a:lnSpc>
                <a:spcPct val="70000"/>
              </a:lnSpc>
              <a:defRPr sz="4100"/>
            </a:pPr>
            <a:endParaRPr/>
          </a:p>
          <a:p>
            <a:pPr>
              <a:lnSpc>
                <a:spcPct val="70000"/>
              </a:lnSpc>
              <a:defRPr sz="4100"/>
            </a:pPr>
            <a:r>
              <a:t>Week 1 - Course Overview &amp; Getting Started</a:t>
            </a:r>
          </a:p>
          <a:p>
            <a:pPr>
              <a:lnSpc>
                <a:spcPct val="70000"/>
              </a:lnSpc>
              <a:defRPr sz="4100"/>
            </a:pPr>
            <a:r>
              <a:rPr/>
              <a:t>Monday </a:t>
            </a:r>
            <a:r>
              <a:rPr lang="en-GB"/>
              <a:t>6 June</a:t>
            </a:r>
            <a:r>
              <a:rPr/>
              <a:t> </a:t>
            </a:r>
            <a:r>
              <a:t>2016</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212" name="Shape 212"/>
          <p:cNvSpPr>
            <a:spLocks noGrp="1"/>
          </p:cNvSpPr>
          <p:nvPr>
            <p:ph type="title"/>
          </p:nvPr>
        </p:nvSpPr>
        <p:spPr>
          <a:prstGeom prst="rect">
            <a:avLst/>
          </a:prstGeom>
        </p:spPr>
        <p:txBody>
          <a:bodyPr/>
          <a:lstStyle/>
          <a:p>
            <a:r>
              <a:t>CONTENT PHILOSOPHY</a:t>
            </a:r>
          </a:p>
        </p:txBody>
      </p:sp>
      <p:pic>
        <p:nvPicPr>
          <p:cNvPr id="213" name="pasted-image.png"/>
          <p:cNvPicPr>
            <a:picLocks noChangeAspect="1"/>
          </p:cNvPicPr>
          <p:nvPr/>
        </p:nvPicPr>
        <p:blipFill>
          <a:blip r:embed="rId2">
            <a:extLst/>
          </a:blip>
          <a:stretch>
            <a:fillRect/>
          </a:stretch>
        </p:blipFill>
        <p:spPr>
          <a:xfrm>
            <a:off x="1372830" y="1044337"/>
            <a:ext cx="6617415" cy="4101703"/>
          </a:xfrm>
          <a:prstGeom prst="rect">
            <a:avLst/>
          </a:prstGeom>
          <a:ln w="25400"/>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220" name="Shape 220"/>
          <p:cNvSpPr>
            <a:spLocks noGrp="1"/>
          </p:cNvSpPr>
          <p:nvPr>
            <p:ph type="title"/>
          </p:nvPr>
        </p:nvSpPr>
        <p:spPr>
          <a:prstGeom prst="rect">
            <a:avLst/>
          </a:prstGeom>
        </p:spPr>
        <p:txBody>
          <a:bodyPr/>
          <a:lstStyle/>
          <a:p>
            <a:r>
              <a:t>CONTENT PHILOSOPHY</a:t>
            </a:r>
          </a:p>
        </p:txBody>
      </p:sp>
      <p:pic>
        <p:nvPicPr>
          <p:cNvPr id="221"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6" name="Shape 2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Shape 22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228" name="Shape 228"/>
          <p:cNvSpPr>
            <a:spLocks noGrp="1"/>
          </p:cNvSpPr>
          <p:nvPr>
            <p:ph type="title"/>
          </p:nvPr>
        </p:nvSpPr>
        <p:spPr>
          <a:prstGeom prst="rect">
            <a:avLst/>
          </a:prstGeom>
        </p:spPr>
        <p:txBody>
          <a:bodyPr/>
          <a:lstStyle/>
          <a:p>
            <a:r>
              <a:t>CONTENT PHILOSOPHY</a:t>
            </a:r>
          </a:p>
        </p:txBody>
      </p:sp>
      <p:pic>
        <p:nvPicPr>
          <p:cNvPr id="229"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pic>
        <p:nvPicPr>
          <p:cNvPr id="230" name="Picture 229"/>
          <p:cNvPicPr>
            <a:picLocks/>
          </p:cNvPicPr>
          <p:nvPr/>
        </p:nvPicPr>
        <p:blipFill>
          <a:blip r:embed="rId3">
            <a:extLst/>
          </a:blip>
          <a:stretch>
            <a:fillRect/>
          </a:stretch>
        </p:blipFill>
        <p:spPr>
          <a:xfrm rot="19709670">
            <a:off x="710240" y="3008466"/>
            <a:ext cx="7942595" cy="254001"/>
          </a:xfrm>
          <a:prstGeom prst="rect">
            <a:avLst/>
          </a:prstGeom>
        </p:spPr>
      </p:pic>
      <p:pic>
        <p:nvPicPr>
          <p:cNvPr id="232" name="Picture 231"/>
          <p:cNvPicPr>
            <a:picLocks/>
          </p:cNvPicPr>
          <p:nvPr/>
        </p:nvPicPr>
        <p:blipFill>
          <a:blip r:embed="rId4">
            <a:extLst/>
          </a:blip>
          <a:stretch>
            <a:fillRect/>
          </a:stretch>
        </p:blipFill>
        <p:spPr>
          <a:xfrm rot="12683109">
            <a:off x="863942" y="3008466"/>
            <a:ext cx="7635192" cy="254001"/>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asted-image-filtered.png"/>
          <p:cNvPicPr>
            <a:picLocks noChangeAspect="1"/>
          </p:cNvPicPr>
          <p:nvPr/>
        </p:nvPicPr>
        <p:blipFill>
          <a:blip r:embed="rId2">
            <a:extLst/>
          </a:blip>
          <a:stretch>
            <a:fillRect/>
          </a:stretch>
        </p:blipFill>
        <p:spPr>
          <a:xfrm>
            <a:off x="-35260" y="-342217"/>
            <a:ext cx="9596155" cy="5942234"/>
          </a:xfrm>
          <a:prstGeom prst="rect">
            <a:avLst/>
          </a:prstGeom>
          <a:ln w="25400"/>
        </p:spPr>
      </p:pic>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t>13</a:t>
            </a:fld>
            <a:endParaRPr/>
          </a:p>
        </p:txBody>
      </p:sp>
      <p:sp>
        <p:nvSpPr>
          <p:cNvPr id="241" name="Shape 241"/>
          <p:cNvSpPr>
            <a:spLocks noGrp="1"/>
          </p:cNvSpPr>
          <p:nvPr>
            <p:ph type="title"/>
          </p:nvPr>
        </p:nvSpPr>
        <p:spPr>
          <a:prstGeom prst="rect">
            <a:avLst/>
          </a:prstGeom>
        </p:spPr>
        <p:txBody>
          <a:bodyPr/>
          <a:lstStyle>
            <a:lvl1pPr>
              <a:defRPr>
                <a:solidFill>
                  <a:srgbClr val="FFFFFF"/>
                </a:solidFill>
              </a:defRPr>
            </a:lvl1pPr>
          </a:lstStyle>
          <a:p>
            <a:r>
              <a:t>HOW TO SUCCEED</a:t>
            </a:r>
          </a:p>
        </p:txBody>
      </p:sp>
      <p:sp>
        <p:nvSpPr>
          <p:cNvPr id="242" name="Shape 242"/>
          <p:cNvSpPr>
            <a:spLocks noGrp="1"/>
          </p:cNvSpPr>
          <p:nvPr>
            <p:ph type="body" idx="1"/>
          </p:nvPr>
        </p:nvSpPr>
        <p:spPr>
          <a:prstGeom prst="rect">
            <a:avLst/>
          </a:prstGeom>
          <a:solidFill>
            <a:srgbClr val="000000">
              <a:alpha val="79075"/>
            </a:srgbClr>
          </a:solidFill>
        </p:spPr>
        <p:txBody>
          <a:bodyPr/>
          <a:lstStyle/>
          <a:p>
            <a:pPr>
              <a:lnSpc>
                <a:spcPct val="200000"/>
              </a:lnSpc>
              <a:buClrTx/>
              <a:defRPr>
                <a:solidFill>
                  <a:srgbClr val="FFFFFF"/>
                </a:solidFill>
              </a:defRPr>
            </a:pPr>
            <a:r>
              <a:t>Effort not prior knowledge</a:t>
            </a:r>
          </a:p>
          <a:p>
            <a:pPr>
              <a:lnSpc>
                <a:spcPct val="200000"/>
              </a:lnSpc>
              <a:buClrTx/>
              <a:defRPr>
                <a:solidFill>
                  <a:srgbClr val="FFFFFF"/>
                </a:solidFill>
              </a:defRPr>
            </a:pPr>
            <a:r>
              <a:t>Ask Questions</a:t>
            </a:r>
          </a:p>
          <a:p>
            <a:pPr>
              <a:lnSpc>
                <a:spcPct val="200000"/>
              </a:lnSpc>
              <a:buClrTx/>
              <a:defRPr>
                <a:solidFill>
                  <a:srgbClr val="FFFFFF"/>
                </a:solidFill>
              </a:defRPr>
            </a:pPr>
            <a:r>
              <a:t>Communicate what you’ve learned</a:t>
            </a:r>
          </a:p>
          <a:p>
            <a:pPr>
              <a:lnSpc>
                <a:spcPct val="200000"/>
              </a:lnSpc>
              <a:buClrTx/>
              <a:defRPr>
                <a:solidFill>
                  <a:srgbClr val="FFFFFF"/>
                </a:solidFill>
              </a:defRPr>
            </a:pPr>
            <a:r>
              <a:t>Help your Classmates</a:t>
            </a:r>
          </a:p>
          <a:p>
            <a:pPr>
              <a:lnSpc>
                <a:spcPct val="200000"/>
              </a:lnSpc>
              <a:buClrTx/>
              <a:defRPr>
                <a:solidFill>
                  <a:srgbClr val="FFFFFF"/>
                </a:solidFill>
              </a:defRPr>
            </a:pPr>
            <a:r>
              <a:t>Be patient with yourself</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Guest Speaker (sometimes)</a:t>
            </a:r>
          </a:p>
          <a:p>
            <a:pPr marL="190500" indent="-190500" defTabSz="1524000">
              <a:lnSpc>
                <a:spcPct val="110000"/>
              </a:lnSpc>
              <a:spcBef>
                <a:spcPts val="500"/>
              </a:spcBef>
              <a:buClrTx/>
              <a:buSzPct val="86000"/>
              <a:defRPr b="0"/>
            </a:pPr>
            <a:r>
              <a:t>Overview of lesson objectives</a:t>
            </a:r>
          </a:p>
          <a:p>
            <a:pPr marL="190500" indent="-190500" defTabSz="1524000">
              <a:lnSpc>
                <a:spcPct val="110000"/>
              </a:lnSpc>
              <a:spcBef>
                <a:spcPts val="500"/>
              </a:spcBef>
              <a:buClrTx/>
              <a:buSzPct val="86000"/>
              <a:defRPr b="0"/>
            </a:pPr>
            <a:r>
              <a:t>Motivating Problem</a:t>
            </a:r>
          </a:p>
          <a:p>
            <a:pPr marL="190500" indent="-190500" defTabSz="1524000">
              <a:lnSpc>
                <a:spcPct val="110000"/>
              </a:lnSpc>
              <a:spcBef>
                <a:spcPts val="500"/>
              </a:spcBef>
              <a:buClrTx/>
              <a:buSzPct val="86000"/>
              <a:defRPr b="0"/>
            </a:pPr>
            <a:r>
              <a:t>Theory</a:t>
            </a:r>
          </a:p>
          <a:p>
            <a:pPr marL="190500" indent="-190500" defTabSz="1524000">
              <a:lnSpc>
                <a:spcPct val="110000"/>
              </a:lnSpc>
              <a:spcBef>
                <a:spcPts val="500"/>
              </a:spcBef>
              <a:buClrTx/>
              <a:buSzPct val="86000"/>
              <a:defRPr b="0"/>
            </a:pPr>
            <a:r>
              <a:t>Lab</a:t>
            </a:r>
          </a:p>
          <a:p>
            <a:pPr marL="381000" lvl="1" indent="-190500" defTabSz="1524000">
              <a:lnSpc>
                <a:spcPct val="110000"/>
              </a:lnSpc>
              <a:spcBef>
                <a:spcPts val="500"/>
              </a:spcBef>
              <a:buClrTx/>
              <a:buSzPct val="86000"/>
              <a:defRPr b="0"/>
            </a:pPr>
            <a:r>
              <a:t>Code Walk Through</a:t>
            </a:r>
          </a:p>
          <a:p>
            <a:pPr marL="381000" lvl="1" indent="-190500" defTabSz="1524000">
              <a:lnSpc>
                <a:spcPct val="110000"/>
              </a:lnSpc>
              <a:spcBef>
                <a:spcPts val="500"/>
              </a:spcBef>
              <a:buClrTx/>
              <a:buSzPct val="86000"/>
              <a:defRPr b="0"/>
            </a:pPr>
            <a:r>
              <a:t>Code Exercises</a:t>
            </a:r>
          </a:p>
          <a:p>
            <a:pPr marL="190500" indent="-190500" defTabSz="1524000">
              <a:lnSpc>
                <a:spcPct val="110000"/>
              </a:lnSpc>
              <a:spcBef>
                <a:spcPts val="500"/>
              </a:spcBef>
              <a:buClrTx/>
              <a:buSzPct val="86000"/>
              <a:defRPr b="0"/>
            </a:pPr>
            <a:r>
              <a:t>Class Discussion</a:t>
            </a:r>
          </a:p>
          <a:p>
            <a:pPr marL="381000" lvl="1" indent="-190500" defTabSz="1524000">
              <a:lnSpc>
                <a:spcPct val="110000"/>
              </a:lnSpc>
              <a:spcBef>
                <a:spcPts val="500"/>
              </a:spcBef>
              <a:buClrTx/>
              <a:buSzPct val="86000"/>
              <a:defRPr b="0"/>
            </a:pPr>
            <a:r>
              <a:t>Homework </a:t>
            </a:r>
          </a:p>
          <a:p>
            <a:pPr marL="381000" lvl="1" indent="-190500" defTabSz="1524000">
              <a:lnSpc>
                <a:spcPct val="110000"/>
              </a:lnSpc>
              <a:spcBef>
                <a:spcPts val="500"/>
              </a:spcBef>
              <a:buClrTx/>
              <a:buSzPct val="86000"/>
              <a:defRPr b="0"/>
            </a:pPr>
            <a:r>
              <a:t>Readings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Look at past projects on the github account for some ideas.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0" name="Shape 28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Readings</a:t>
            </a:r>
            <a:endParaRPr/>
          </a:p>
          <a:p>
            <a:pPr marL="27728" marR="27728">
              <a:lnSpc>
                <a:spcPct val="120000"/>
              </a:lnSpc>
              <a:defRPr sz="1800"/>
            </a:pPr>
            <a:endParaRPr/>
          </a:p>
          <a:p>
            <a:pPr marL="27728" marR="27728">
              <a:lnSpc>
                <a:spcPct val="120000"/>
              </a:lnSpc>
              <a:defRPr sz="1800"/>
            </a:pPr>
            <a:r>
              <a:rPr sz="1900"/>
              <a:t>Data Science Handbook</a:t>
            </a:r>
          </a:p>
        </p:txBody>
      </p:sp>
      <p:sp>
        <p:nvSpPr>
          <p:cNvPr id="281" name="Shape 281"/>
          <p:cNvSpPr/>
          <p:nvPr/>
        </p:nvSpPr>
        <p:spPr>
          <a:xfrm>
            <a:off x="8269287" y="549909"/>
            <a:ext cx="647701" cy="342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16</a:t>
            </a:r>
          </a:p>
        </p:txBody>
      </p:sp>
      <p:sp>
        <p:nvSpPr>
          <p:cNvPr id="282" name="Shape 282"/>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Optional Reading</a:t>
            </a:r>
            <a:endParaRPr sz="1900"/>
          </a:p>
          <a:p>
            <a:pPr marL="353165" marR="27728" lvl="1" indent="-138747">
              <a:lnSpc>
                <a:spcPct val="120000"/>
              </a:lnSpc>
              <a:buSzPct val="69000"/>
              <a:buFont typeface="Lucida Grande"/>
              <a:defRPr sz="1800"/>
            </a:pPr>
            <a:r>
              <a:rPr sz="1900"/>
              <a:t>Codecademy Python course</a:t>
            </a:r>
            <a:br>
              <a:rPr lang="en-US" sz="1900"/>
            </a:br>
            <a:r>
              <a:rPr lang="en-AU" sz="1900"/>
              <a:t>An Introduction to Statistical Learning</a:t>
            </a:r>
            <a:endParaRPr sz="1900"/>
          </a:p>
          <a:p>
            <a:pPr marL="353165" marR="27728" lvl="1" indent="-138747">
              <a:lnSpc>
                <a:spcPct val="120000"/>
              </a:lnSpc>
              <a:buSzPct val="69000"/>
              <a:buFont typeface="Lucida Grande"/>
              <a:defRPr sz="1800"/>
            </a:pPr>
            <a:r>
              <a:rPr sz="1900"/>
              <a:t>Python for Data Analysis</a:t>
            </a:r>
          </a:p>
          <a:p>
            <a:pPr marL="353165" marR="27728" lvl="1" indent="-138747">
              <a:lnSpc>
                <a:spcPct val="120000"/>
              </a:lnSpc>
              <a:buSzPct val="69000"/>
              <a:buFont typeface="Lucida Grande"/>
              <a:defRPr sz="1800"/>
            </a:pPr>
            <a:r>
              <a:rPr sz="1900"/>
              <a:t>Learn Python the Hard Way</a:t>
            </a:r>
          </a:p>
          <a:p>
            <a:pPr marL="353165" marR="27728" lvl="1" indent="-138747">
              <a:lnSpc>
                <a:spcPct val="120000"/>
              </a:lnSpc>
              <a:buSzPct val="69000"/>
              <a:buFont typeface="Lucida Grande"/>
              <a:defRPr sz="1800"/>
            </a:pPr>
            <a:r>
              <a:rPr sz="1900"/>
              <a:t>Command Line Crash Course</a:t>
            </a:r>
          </a:p>
          <a:p>
            <a:pPr marL="353165" marR="27728" lvl="1" indent="-138747">
              <a:lnSpc>
                <a:spcPct val="120000"/>
              </a:lnSpc>
              <a:buSzPct val="69000"/>
              <a:defRPr sz="1800"/>
            </a:pPr>
            <a:r>
              <a:rPr sz="1900"/>
              <a:t>Khan Academy </a:t>
            </a:r>
            <a:r>
              <a:rPr lang="en-AU" sz="1900"/>
              <a:t>–</a:t>
            </a:r>
            <a:r>
              <a:rPr sz="1900"/>
              <a:t> Probability</a:t>
            </a:r>
            <a:br>
              <a:rPr lang="en-AU" sz="1900"/>
            </a:br>
            <a:endParaRPr sz="190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lstStyle/>
          <a:p>
            <a:pPr algn="l">
              <a:lnSpc>
                <a:spcPct val="120000"/>
              </a:lnSpc>
              <a:defRPr sz="2000">
                <a:solidFill>
                  <a:srgbClr val="FFFFFF"/>
                </a:solidFill>
                <a:uFillTx/>
              </a:defRPr>
            </a:pPr>
            <a:endParaRPr/>
          </a:p>
          <a:p>
            <a:pPr algn="l">
              <a:lnSpc>
                <a:spcPct val="120000"/>
              </a:lnSpc>
              <a:defRPr sz="2000">
                <a:solidFill>
                  <a:srgbClr val="FFFFFF"/>
                </a:solidFill>
                <a:uFillTx/>
              </a:defRPr>
            </a:pPr>
            <a:r>
              <a:rPr lang="en-GB"/>
              <a:t>Freelance consultant currently working with BigInsights and Queckt</a:t>
            </a:r>
            <a:r>
              <a:rPr/>
              <a:t>, previously</a:t>
            </a:r>
            <a:r>
              <a:rPr lang="en-GB"/>
              <a:t> at Google and CSIRO.</a:t>
            </a:r>
            <a:r>
              <a:rPr/>
              <a:t> </a:t>
            </a:r>
            <a:r>
              <a:rPr lang="en-US"/>
              <a:t>His username is solresol because there are too many Greg Bakers in this world.</a:t>
            </a:r>
            <a:endParaRPr/>
          </a:p>
          <a:p>
            <a:pPr algn="l">
              <a:defRPr sz="2000">
                <a:solidFill>
                  <a:srgbClr val="FFFFFF"/>
                </a:solidFill>
                <a:uFillTx/>
              </a:defRPr>
            </a:pPr>
            <a:endParaRPr/>
          </a:p>
          <a:p>
            <a:pPr algn="l">
              <a:defRPr sz="2000">
                <a:solidFill>
                  <a:srgbClr val="FFFFFF"/>
                </a:solidFill>
                <a:uFillTx/>
              </a:defRPr>
            </a:pPr>
            <a:endParaRPr/>
          </a:p>
          <a:p>
            <a:pPr algn="l">
              <a:buSzPct val="125000"/>
              <a:buChar char="•"/>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r>
              <a:t>Data scientist at Rocketboots working with computer vision engineers on CCTV and security products. Previously did analytics on consumer, social and political data for small and medium enterprise. Fascinated by all kinds of datasets!</a:t>
            </a:r>
          </a:p>
        </p:txBody>
      </p:sp>
      <p:sp>
        <p:nvSpPr>
          <p:cNvPr id="162" name="Shape 162"/>
          <p:cNvSpPr/>
          <p:nvPr/>
        </p:nvSpPr>
        <p:spPr>
          <a:xfrm>
            <a:off x="2685966" y="331837"/>
            <a:ext cx="3985507"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MATT GIBSON - TA</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76" name="Shape 176"/>
          <p:cNvSpPr>
            <a:spLocks noGrp="1"/>
          </p:cNvSpPr>
          <p:nvPr>
            <p:ph type="title"/>
          </p:nvPr>
        </p:nvSpPr>
        <p:spPr>
          <a:prstGeom prst="rect">
            <a:avLst/>
          </a:prstGeom>
        </p:spPr>
        <p:txBody>
          <a:bodyPr/>
          <a:lstStyle/>
          <a:p>
            <a:r>
              <a:t>INSTRUCTOR PHILOSOPHY</a:t>
            </a:r>
          </a:p>
        </p:txBody>
      </p:sp>
      <p:sp>
        <p:nvSpPr>
          <p:cNvPr id="177" name="Shape 177"/>
          <p:cNvSpPr>
            <a:spLocks noGrp="1"/>
          </p:cNvSpPr>
          <p:nvPr>
            <p:ph type="body" idx="1"/>
          </p:nvPr>
        </p:nvSpPr>
        <p:spPr>
          <a:prstGeom prst="rect">
            <a:avLst/>
          </a:prstGeom>
        </p:spPr>
        <p:txBody>
          <a:bodyPr/>
          <a:lstStyle/>
          <a:p>
            <a:pPr>
              <a:lnSpc>
                <a:spcPct val="200000"/>
              </a:lnSpc>
            </a:pPr>
            <a:r>
              <a:t>Embrace Diversity</a:t>
            </a:r>
          </a:p>
          <a:p>
            <a:pPr>
              <a:lnSpc>
                <a:spcPct val="200000"/>
              </a:lnSpc>
            </a:pPr>
            <a:r>
              <a:t>Seek an Optimal Pace</a:t>
            </a:r>
          </a:p>
          <a:p>
            <a:pPr>
              <a:lnSpc>
                <a:spcPct val="200000"/>
              </a:lnSpc>
            </a:pPr>
            <a:r>
              <a:t>Communicate Early and Often</a:t>
            </a:r>
          </a:p>
          <a:p>
            <a:pPr>
              <a:lnSpc>
                <a:spcPct val="200000"/>
              </a:lnSpc>
            </a:pPr>
            <a:r>
              <a:t>Success is not a grade, it’s an application</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prstGeom prst="rect">
            <a:avLst/>
          </a:prstGeom>
        </p:spPr>
        <p:txBody>
          <a:bodyPr/>
          <a:lstStyle/>
          <a:p>
            <a:r>
              <a:t>CONTENT PHILOSOPHY</a:t>
            </a:r>
          </a:p>
        </p:txBody>
      </p:sp>
      <p:pic>
        <p:nvPicPr>
          <p:cNvPr id="205"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White</vt:lpstr>
      <vt:lpstr>DATA SCIENCE PART TIME COURSE  Week 1 - Course Overview &amp; Getting Started Monday 6 June 2016</vt:lpstr>
      <vt:lpstr>AGENDA</vt:lpstr>
      <vt:lpstr>PowerPoint Presentation</vt:lpstr>
      <vt:lpstr>PowerPoint Presentation</vt:lpstr>
      <vt:lpstr>PowerPoint Presentation</vt:lpstr>
      <vt:lpstr>INSTRUCTOR PHILOSOPHY</vt:lpstr>
      <vt:lpstr>CONTENT PHILOSOPHY</vt:lpstr>
      <vt:lpstr>CONTENT PHILOSOPHY</vt:lpstr>
      <vt:lpstr>CONTENT PHILOSOPHY</vt:lpstr>
      <vt:lpstr>CONTENT PHILOSOPHY</vt:lpstr>
      <vt:lpstr>CONTENT PHILOSOPHY</vt:lpstr>
      <vt:lpstr>CONTENT PHILOSOPHY</vt:lpstr>
      <vt:lpstr>HOW TO SUCCEED</vt:lpstr>
      <vt:lpstr>TYPICAL CLASS</vt:lpstr>
      <vt:lpstr>LOGISTICS</vt:lpstr>
      <vt:lpstr>Etiquette</vt:lpstr>
      <vt:lpstr>COURSE PROJECT</vt:lpstr>
      <vt:lpstr>Software Setup  Prework Software Installations Anaconda Python 2.7 Slack (and account setup - WITH PHOTO!)  </vt:lpstr>
      <vt:lpstr>Readings  Data Science Handbook</vt:lpstr>
      <vt:lpstr>Optional Reading Codecademy Python course An Introduction to Statistical Learning Python for Data Analysis Learn Python the Hard Way Command Line Crash Course Khan Academy – Probability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revision>2</cp:revision>
  <dcterms:modified xsi:type="dcterms:W3CDTF">2016-06-05T10:16:36Z</dcterms:modified>
</cp:coreProperties>
</file>